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2" r:id="rId4"/>
    <p:sldId id="263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2F9D19-832D-0A7A-50E9-2EE2A8A54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80B9FA-E1D5-2485-21D2-9DBFC1A45A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E1D67F-00A1-B88D-9D0D-0251719E1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796B70-1C61-30EF-8F79-480189DB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D0C57F-9EEC-654D-A554-965B18B3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4148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23918-76CD-ABF8-D9E9-85FC5A318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FD99CD-8DCC-57D6-A1BD-987AC6999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B269D0-D1B0-587E-2324-3A143CF28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BD2D38-55BE-C437-8BB8-F76F05FA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C5D70A-0BE0-EE00-3845-27BD2109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25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E41C54-2AAF-A72F-1454-D3E01909A1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E5477C-5EC5-C101-818D-A2AD62339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CC8CA9-7F1B-26C8-83F1-D6FE36BA0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965A2-65E2-8316-40F4-EA09EB335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F797AF-5CB4-D73D-210A-8B32696F5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8760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DFF06-1696-034C-B55A-7CE579900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51D17-1121-2890-7480-E4E8491C2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F6E3A7-9914-CD79-DA9A-0E0E5B74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0F61DB-09A1-740C-B174-541120FFF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F9CFA4-8414-115E-125F-108742C7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697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8CB11-87DA-5D08-94DA-94D868EE2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BFA169-836B-9EAE-657F-21AADCF9D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529E19-CCF0-6936-3A00-9FA5817C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8A0EBE-4028-56CB-8792-D820A4E29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F6034A-CF36-6BC0-4305-55C84FB8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84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35C7-4064-7642-8281-86A70092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434782-8636-B863-D82F-3D152CA3E1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DBB7B0-928C-2D64-FDE2-63EA2C7EA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0C2E5C-E975-9239-CC4F-F1E45F0BF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B33949-22F1-F38F-3559-9EC9894F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1A9ECB-FE7B-BBC4-673F-09E55307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595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A4F58-AF66-2311-A2F6-2A79ABF26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D35423-32BE-40CB-8995-A60BF0046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95BF92-3C14-CF28-1091-2437BE254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D85361C-A6F1-73CF-2284-F1CA78B1E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819A230-6734-7B7E-ECD7-FA114A016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B70F03-200F-E4E2-533F-37C04B182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8ECB51-2372-AE5D-7D5F-8A583EAF6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DAFE802-A153-0E64-29CD-BB896ECE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5316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107C04-823C-C136-8F84-ADB7AA8EC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F412DE8-DC9C-CDD1-EA8C-38B520DE4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BC26BAB-46A9-D191-A842-F89A1F3C6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1D40E1-7AAA-92D0-C0AC-9C96F0BCC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372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633D5A-C9D1-83C2-4026-1D1BD883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CC605AC-738A-9113-446E-B6FBEAE56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C7A4E72-61A6-859E-72A7-5DE8C65C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500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325E16-3135-65F9-CAC3-BE1E2D85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0D57A1-99A8-9144-DC81-E4F1EE853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29CFAA-A757-F8D4-B536-EA41E7B0E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D11A60-C1F6-8626-D274-F7B817FCD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F8CBFD-9894-60D1-CC08-6FB44EFF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AA9107-312B-CCA2-3692-93C83F82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189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62EAFE-049F-1680-6217-8902FE28A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6A809A-E7B0-5076-5F2D-4892EA1E4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85C0C2-66C7-A2DD-10B7-749634222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8338CD-8202-7338-96B6-B5854F4DF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C01758-3CB5-5B01-1371-4F541E83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43CE24-31F1-46D4-40BC-41902E168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070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B2C0E2-CEF2-935D-E5EE-7942644F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D3AC1D-D3C7-763F-0787-4A4DF1931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C8AA06-3B64-1D6F-1FC6-1479E841E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5FE07-B679-4522-A611-74DD881BFD4C}" type="datetimeFigureOut">
              <a:rPr lang="es-AR" smtClean="0"/>
              <a:t>25/11/2024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DB7F9C-20DD-1D82-D1E3-2D690CB2F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9D6F6F-945E-305A-2E01-D102D515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F320-7E2D-4665-A7AB-6C74AC9F83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779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2.jpg"/><Relationship Id="rId5" Type="http://schemas.openxmlformats.org/officeDocument/2006/relationships/image" Target="../media/image4.png"/><Relationship Id="rId10" Type="http://schemas.openxmlformats.org/officeDocument/2006/relationships/hyperlink" Target="https://www.youtube.com/@meetfbioyf-09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s://meet.google.com/svn-rooe-cm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@meetfbioyf-0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onsultasbiopoli@gmail.com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5D22A-7A7F-D33C-C1F7-E7014D5AF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6C0D1FBF-8908-AB25-A379-F065A48581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1" b="20886"/>
          <a:stretch/>
        </p:blipFill>
        <p:spPr>
          <a:xfrm>
            <a:off x="410769" y="257453"/>
            <a:ext cx="3592284" cy="131753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6F416B2-CAEA-1963-05AC-60F004C2F1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" r="1762"/>
          <a:stretch/>
        </p:blipFill>
        <p:spPr>
          <a:xfrm>
            <a:off x="0" y="1574985"/>
            <a:ext cx="12192000" cy="545660"/>
          </a:xfrm>
          <a:prstGeom prst="rect">
            <a:avLst/>
          </a:prstGeom>
        </p:spPr>
      </p:pic>
      <p:pic>
        <p:nvPicPr>
          <p:cNvPr id="5" name="Picture 4" descr="IQUIR - CONICET Rosario">
            <a:extLst>
              <a:ext uri="{FF2B5EF4-FFF2-40B4-BE49-F238E27FC236}">
                <a16:creationId xmlns:a16="http://schemas.microsoft.com/office/drawing/2014/main" id="{89C522B0-B2CB-4A0A-8CF3-20BDB9BED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250" y="414741"/>
            <a:ext cx="1827674" cy="92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2">
            <a:extLst>
              <a:ext uri="{FF2B5EF4-FFF2-40B4-BE49-F238E27FC236}">
                <a16:creationId xmlns:a16="http://schemas.microsoft.com/office/drawing/2014/main" id="{0C1B2F73-7407-4266-B05C-7A880BFED8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720" y="414741"/>
            <a:ext cx="2007909" cy="83411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E0AF29A-AC83-4146-9484-609D779B63B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1" t="3970" r="69770" b="53333"/>
          <a:stretch/>
        </p:blipFill>
        <p:spPr>
          <a:xfrm flipH="1">
            <a:off x="462028" y="2120645"/>
            <a:ext cx="3134684" cy="284314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B15B5FC-4D16-4A5D-8AC9-62D64AD89E5E}"/>
              </a:ext>
            </a:extLst>
          </p:cNvPr>
          <p:cNvSpPr txBox="1"/>
          <p:nvPr/>
        </p:nvSpPr>
        <p:spPr>
          <a:xfrm>
            <a:off x="652337" y="5195103"/>
            <a:ext cx="38067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b="1" i="1" dirty="0">
                <a:solidFill>
                  <a:schemeClr val="accent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Consideraciones generales</a:t>
            </a:r>
            <a:endParaRPr lang="es-AR" sz="36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4F08BCE-0BA9-4343-9697-2C6BA6033C7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65" b="35808"/>
          <a:stretch/>
        </p:blipFill>
        <p:spPr>
          <a:xfrm>
            <a:off x="3927991" y="1986558"/>
            <a:ext cx="4079866" cy="24199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A84845E-AB0F-49A1-ADD8-64756347930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65" b="36633"/>
          <a:stretch/>
        </p:blipFill>
        <p:spPr>
          <a:xfrm>
            <a:off x="8007858" y="1986558"/>
            <a:ext cx="4184142" cy="2432931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E4B34DB1-3144-4910-B8C5-0E32E16B445D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66" b="35577"/>
          <a:stretch/>
        </p:blipFill>
        <p:spPr>
          <a:xfrm>
            <a:off x="6082764" y="4355228"/>
            <a:ext cx="4079866" cy="23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60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5D22A-7A7F-D33C-C1F7-E7014D5AF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6C0D1FBF-8908-AB25-A379-F065A48581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1" b="20886"/>
          <a:stretch/>
        </p:blipFill>
        <p:spPr>
          <a:xfrm>
            <a:off x="410769" y="257453"/>
            <a:ext cx="3592284" cy="131753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6F416B2-CAEA-1963-05AC-60F004C2F1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" r="1762"/>
          <a:stretch/>
        </p:blipFill>
        <p:spPr>
          <a:xfrm>
            <a:off x="0" y="1574985"/>
            <a:ext cx="12192000" cy="54566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A23582F4-9DB9-45D6-9893-104008636680}"/>
              </a:ext>
            </a:extLst>
          </p:cNvPr>
          <p:cNvSpPr txBox="1">
            <a:spLocks/>
          </p:cNvSpPr>
          <p:nvPr/>
        </p:nvSpPr>
        <p:spPr>
          <a:xfrm>
            <a:off x="3141889" y="2159272"/>
            <a:ext cx="5502490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i="1" kern="0" dirty="0">
                <a:solidFill>
                  <a:schemeClr val="accent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Miércoles 27 y Viernes 29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20D7E30C-B107-456D-9A30-2ED6C550E3BD}"/>
              </a:ext>
            </a:extLst>
          </p:cNvPr>
          <p:cNvSpPr txBox="1">
            <a:spLocks/>
          </p:cNvSpPr>
          <p:nvPr/>
        </p:nvSpPr>
        <p:spPr>
          <a:xfrm>
            <a:off x="2962776" y="3151096"/>
            <a:ext cx="5322660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algn="ctr"/>
            <a:r>
              <a:rPr lang="es-ES" sz="3200" i="1" kern="0" dirty="0">
                <a:solidFill>
                  <a:schemeClr val="tx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Presentaciones orales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79B3014-FAD4-4CD9-B70B-C06309F93108}"/>
              </a:ext>
            </a:extLst>
          </p:cNvPr>
          <p:cNvSpPr txBox="1">
            <a:spLocks/>
          </p:cNvSpPr>
          <p:nvPr/>
        </p:nvSpPr>
        <p:spPr>
          <a:xfrm>
            <a:off x="2306642" y="4373201"/>
            <a:ext cx="1312267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b="0" i="1" kern="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Meet</a:t>
            </a:r>
            <a:endParaRPr lang="es-ES" sz="3200" b="0" i="1" kern="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8EA360D-C940-4541-B10C-2EF8FE0778B2}"/>
              </a:ext>
            </a:extLst>
          </p:cNvPr>
          <p:cNvSpPr txBox="1">
            <a:spLocks/>
          </p:cNvSpPr>
          <p:nvPr/>
        </p:nvSpPr>
        <p:spPr>
          <a:xfrm>
            <a:off x="7741865" y="4291191"/>
            <a:ext cx="1920366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b="0" i="1" kern="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Youtube</a:t>
            </a:r>
            <a:endParaRPr lang="es-ES" sz="3200" b="0" i="1" kern="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4C92788C-E851-418F-B5E9-1F902FA04FFA}"/>
              </a:ext>
            </a:extLst>
          </p:cNvPr>
          <p:cNvSpPr txBox="1">
            <a:spLocks/>
          </p:cNvSpPr>
          <p:nvPr/>
        </p:nvSpPr>
        <p:spPr>
          <a:xfrm>
            <a:off x="760751" y="6002054"/>
            <a:ext cx="9962668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algn="ctr"/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Los enlaces se encuentran en el Instagram y en el programa de </a:t>
            </a:r>
            <a:r>
              <a:rPr lang="es-ES" sz="2800" b="0" i="1" kern="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Biopoli</a:t>
            </a:r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en la página del evento</a:t>
            </a:r>
          </a:p>
        </p:txBody>
      </p:sp>
      <p:pic>
        <p:nvPicPr>
          <p:cNvPr id="10" name="Picture 4" descr="IQUIR - CONICET Rosario">
            <a:extLst>
              <a:ext uri="{FF2B5EF4-FFF2-40B4-BE49-F238E27FC236}">
                <a16:creationId xmlns:a16="http://schemas.microsoft.com/office/drawing/2014/main" id="{A8A7E905-EF25-4066-8680-64D586002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250" y="414741"/>
            <a:ext cx="1827674" cy="92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2">
            <a:extLst>
              <a:ext uri="{FF2B5EF4-FFF2-40B4-BE49-F238E27FC236}">
                <a16:creationId xmlns:a16="http://schemas.microsoft.com/office/drawing/2014/main" id="{C9B6AA30-D541-4150-A0A7-5411226191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720" y="414741"/>
            <a:ext cx="2007909" cy="834111"/>
          </a:xfrm>
          <a:prstGeom prst="rect">
            <a:avLst/>
          </a:prstGeom>
        </p:spPr>
      </p:pic>
      <p:sp>
        <p:nvSpPr>
          <p:cNvPr id="2" name="Flecha: a la izquierda, derecha y arriba 1">
            <a:extLst>
              <a:ext uri="{FF2B5EF4-FFF2-40B4-BE49-F238E27FC236}">
                <a16:creationId xmlns:a16="http://schemas.microsoft.com/office/drawing/2014/main" id="{4E870B89-D1CC-485B-8A42-DDA5A2F533DB}"/>
              </a:ext>
            </a:extLst>
          </p:cNvPr>
          <p:cNvSpPr/>
          <p:nvPr/>
        </p:nvSpPr>
        <p:spPr>
          <a:xfrm>
            <a:off x="4333550" y="4079390"/>
            <a:ext cx="2809188" cy="755277"/>
          </a:xfrm>
          <a:prstGeom prst="leftRightUp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50EDD891-5A4F-45A7-8E64-2AE50EFCF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18" y="4179176"/>
            <a:ext cx="1074964" cy="88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Youtube ha cambiado su logo y estas son las razones">
            <a:extLst>
              <a:ext uri="{FF2B5EF4-FFF2-40B4-BE49-F238E27FC236}">
                <a16:creationId xmlns:a16="http://schemas.microsoft.com/office/drawing/2014/main" id="{F0E9C021-7AF0-406E-A2BB-07351839B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983" y="3946255"/>
            <a:ext cx="155257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09CA1E2-1EDD-4601-B8E8-206BE4F8D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1756" y="5759621"/>
            <a:ext cx="881603" cy="88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27A01FF-557D-4912-BCFF-A33FB9EDB3B9}"/>
              </a:ext>
            </a:extLst>
          </p:cNvPr>
          <p:cNvSpPr txBox="1"/>
          <p:nvPr/>
        </p:nvSpPr>
        <p:spPr>
          <a:xfrm>
            <a:off x="760751" y="5170953"/>
            <a:ext cx="4466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hlinkClick r:id="rId9"/>
              </a:rPr>
              <a:t>https://meet.google.com/svn-rooe-cma</a:t>
            </a:r>
            <a:endParaRPr lang="es-AR" sz="2000" dirty="0"/>
          </a:p>
          <a:p>
            <a:endParaRPr lang="es-AR" sz="2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4DDADDB-EE15-4188-BCEC-7DDFC33C9E36}"/>
              </a:ext>
            </a:extLst>
          </p:cNvPr>
          <p:cNvSpPr txBox="1"/>
          <p:nvPr/>
        </p:nvSpPr>
        <p:spPr>
          <a:xfrm>
            <a:off x="6777873" y="5201731"/>
            <a:ext cx="494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hlinkClick r:id="rId10"/>
              </a:rPr>
              <a:t>https://www.youtube.com/@meetfbioyf-09</a:t>
            </a:r>
            <a:endParaRPr lang="es-AR" sz="2000" dirty="0"/>
          </a:p>
          <a:p>
            <a:endParaRPr lang="es-AR" sz="2000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3FB48F56-7F67-48D4-B3C1-F2EAC3E66F4A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02" b="37428"/>
          <a:stretch/>
        </p:blipFill>
        <p:spPr>
          <a:xfrm>
            <a:off x="8914436" y="2107080"/>
            <a:ext cx="3034438" cy="172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1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5D22A-7A7F-D33C-C1F7-E7014D5AF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6C0D1FBF-8908-AB25-A379-F065A48581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1" b="20886"/>
          <a:stretch/>
        </p:blipFill>
        <p:spPr>
          <a:xfrm>
            <a:off x="410769" y="257453"/>
            <a:ext cx="3592284" cy="131753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6F416B2-CAEA-1963-05AC-60F004C2F1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" r="1762"/>
          <a:stretch/>
        </p:blipFill>
        <p:spPr>
          <a:xfrm>
            <a:off x="0" y="1574985"/>
            <a:ext cx="12192000" cy="54566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39A8E76-83EF-4B0A-B72A-3D862D3745D6}"/>
              </a:ext>
            </a:extLst>
          </p:cNvPr>
          <p:cNvSpPr txBox="1">
            <a:spLocks/>
          </p:cNvSpPr>
          <p:nvPr/>
        </p:nvSpPr>
        <p:spPr>
          <a:xfrm>
            <a:off x="2762465" y="1654098"/>
            <a:ext cx="6660784" cy="102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i="1" dirty="0">
                <a:solidFill>
                  <a:schemeClr val="accent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Duración de las charlas</a:t>
            </a:r>
          </a:p>
        </p:txBody>
      </p:sp>
      <p:pic>
        <p:nvPicPr>
          <p:cNvPr id="6" name="Picture 4" descr="IQUIR - CONICET Rosario">
            <a:extLst>
              <a:ext uri="{FF2B5EF4-FFF2-40B4-BE49-F238E27FC236}">
                <a16:creationId xmlns:a16="http://schemas.microsoft.com/office/drawing/2014/main" id="{3EC46378-F76B-45AF-A99A-262A63FAC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250" y="414741"/>
            <a:ext cx="1827674" cy="92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2">
            <a:extLst>
              <a:ext uri="{FF2B5EF4-FFF2-40B4-BE49-F238E27FC236}">
                <a16:creationId xmlns:a16="http://schemas.microsoft.com/office/drawing/2014/main" id="{D0981189-C709-4FDA-B54F-C1A072C06B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720" y="414741"/>
            <a:ext cx="2007909" cy="834111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DF489641-B79B-43DD-B609-C7C87555C024}"/>
              </a:ext>
            </a:extLst>
          </p:cNvPr>
          <p:cNvSpPr txBox="1">
            <a:spLocks/>
          </p:cNvSpPr>
          <p:nvPr/>
        </p:nvSpPr>
        <p:spPr>
          <a:xfrm>
            <a:off x="7317632" y="3665005"/>
            <a:ext cx="4134868" cy="538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algn="ctr"/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 final de cada presentación 5 minutos de preguntas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8FB0755-2335-4294-A56C-DD5C0477E87A}"/>
              </a:ext>
            </a:extLst>
          </p:cNvPr>
          <p:cNvSpPr txBox="1">
            <a:spLocks/>
          </p:cNvSpPr>
          <p:nvPr/>
        </p:nvSpPr>
        <p:spPr>
          <a:xfrm>
            <a:off x="785639" y="3070519"/>
            <a:ext cx="5660331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Charlas Plenarias 30 minutos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60817A8E-8EDA-4D40-8264-53BEFC96705B}"/>
              </a:ext>
            </a:extLst>
          </p:cNvPr>
          <p:cNvSpPr txBox="1">
            <a:spLocks/>
          </p:cNvSpPr>
          <p:nvPr/>
        </p:nvSpPr>
        <p:spPr>
          <a:xfrm>
            <a:off x="785639" y="3597350"/>
            <a:ext cx="6132079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Charlas </a:t>
            </a:r>
            <a:r>
              <a:rPr lang="es-ES" sz="2800" b="0" i="1" kern="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Semiplenarias</a:t>
            </a:r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25 minutos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599D1946-35AB-459F-AEE9-D0FC17CF6D6D}"/>
              </a:ext>
            </a:extLst>
          </p:cNvPr>
          <p:cNvSpPr txBox="1">
            <a:spLocks/>
          </p:cNvSpPr>
          <p:nvPr/>
        </p:nvSpPr>
        <p:spPr>
          <a:xfrm>
            <a:off x="785639" y="4156747"/>
            <a:ext cx="6554109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Trabajos seleccionados 10 minutos</a:t>
            </a:r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id="{F4DCF1D6-5C43-4DB9-93CB-84BB60332BD5}"/>
              </a:ext>
            </a:extLst>
          </p:cNvPr>
          <p:cNvSpPr/>
          <p:nvPr/>
        </p:nvSpPr>
        <p:spPr>
          <a:xfrm>
            <a:off x="6610382" y="3158539"/>
            <a:ext cx="519955" cy="14725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0C3FC414-FBC3-4BAA-A274-41D0E18952CC}"/>
              </a:ext>
            </a:extLst>
          </p:cNvPr>
          <p:cNvSpPr txBox="1">
            <a:spLocks/>
          </p:cNvSpPr>
          <p:nvPr/>
        </p:nvSpPr>
        <p:spPr>
          <a:xfrm>
            <a:off x="1227118" y="5135985"/>
            <a:ext cx="10165112" cy="633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Las consultas deberán escribirse en el chat de </a:t>
            </a:r>
            <a:r>
              <a:rPr lang="es-ES" sz="2800" b="0" i="1" kern="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Meet</a:t>
            </a:r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o de </a:t>
            </a:r>
            <a:r>
              <a:rPr lang="es-ES" sz="2800" b="0" i="1" kern="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Youtube</a:t>
            </a:r>
            <a:endParaRPr lang="es-ES" sz="2800" b="0" i="1" kern="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1030" name="Picture 6" descr="Signo De Círculo Rojo De Micrófono Prohibido Con Un Símbolo De Micrófono  Tachado Vector PNG ,dibujos Versión, Moderno, Música PNG y Vector para  Descargar Gratis | Pngtree">
            <a:extLst>
              <a:ext uri="{FF2B5EF4-FFF2-40B4-BE49-F238E27FC236}">
                <a16:creationId xmlns:a16="http://schemas.microsoft.com/office/drawing/2014/main" id="{DED30ED9-C8B7-4BFE-9869-099A1B773D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8" t="13701" r="13345" b="14850"/>
          <a:stretch/>
        </p:blipFill>
        <p:spPr bwMode="auto">
          <a:xfrm>
            <a:off x="11117636" y="4822188"/>
            <a:ext cx="947558" cy="92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ítulo 1">
            <a:extLst>
              <a:ext uri="{FF2B5EF4-FFF2-40B4-BE49-F238E27FC236}">
                <a16:creationId xmlns:a16="http://schemas.microsoft.com/office/drawing/2014/main" id="{82B193A5-214E-4E24-AE76-10CD3BDB2209}"/>
              </a:ext>
            </a:extLst>
          </p:cNvPr>
          <p:cNvSpPr txBox="1">
            <a:spLocks/>
          </p:cNvSpPr>
          <p:nvPr/>
        </p:nvSpPr>
        <p:spPr>
          <a:xfrm>
            <a:off x="1763230" y="5922910"/>
            <a:ext cx="8889059" cy="44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Los moderadores trasladarán las preguntas al disertante</a:t>
            </a:r>
          </a:p>
        </p:txBody>
      </p:sp>
    </p:spTree>
    <p:extLst>
      <p:ext uri="{BB962C8B-B14F-4D97-AF65-F5344CB8AC3E}">
        <p14:creationId xmlns:p14="http://schemas.microsoft.com/office/powerpoint/2010/main" val="373274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5D22A-7A7F-D33C-C1F7-E7014D5AF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6C0D1FBF-8908-AB25-A379-F065A48581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1" b="20886"/>
          <a:stretch/>
        </p:blipFill>
        <p:spPr>
          <a:xfrm>
            <a:off x="410769" y="257453"/>
            <a:ext cx="3592284" cy="131753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6F416B2-CAEA-1963-05AC-60F004C2F1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" r="1762"/>
          <a:stretch/>
        </p:blipFill>
        <p:spPr>
          <a:xfrm>
            <a:off x="0" y="1574985"/>
            <a:ext cx="12192000" cy="54566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C6418A55-4A75-4A5D-95FA-F12222720569}"/>
              </a:ext>
            </a:extLst>
          </p:cNvPr>
          <p:cNvSpPr txBox="1">
            <a:spLocks/>
          </p:cNvSpPr>
          <p:nvPr/>
        </p:nvSpPr>
        <p:spPr>
          <a:xfrm>
            <a:off x="4591050" y="1969825"/>
            <a:ext cx="2545041" cy="545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i="1" kern="0" dirty="0">
                <a:solidFill>
                  <a:schemeClr val="accent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Jueves 28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5718AD6D-0BB1-48F1-8FEE-B46E0BA47654}"/>
              </a:ext>
            </a:extLst>
          </p:cNvPr>
          <p:cNvSpPr txBox="1">
            <a:spLocks/>
          </p:cNvSpPr>
          <p:nvPr/>
        </p:nvSpPr>
        <p:spPr>
          <a:xfrm>
            <a:off x="2206911" y="2720582"/>
            <a:ext cx="7459167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i="1" kern="0" dirty="0">
                <a:solidFill>
                  <a:schemeClr val="tx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Presentación de videos póster flash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623A3FC-E5CA-4F6D-9B8F-C0E35BF5D8D6}"/>
              </a:ext>
            </a:extLst>
          </p:cNvPr>
          <p:cNvSpPr txBox="1">
            <a:spLocks/>
          </p:cNvSpPr>
          <p:nvPr/>
        </p:nvSpPr>
        <p:spPr>
          <a:xfrm>
            <a:off x="1765505" y="4429828"/>
            <a:ext cx="3362676" cy="510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Bloques de 5 videos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6349E4BB-CAAC-4C07-9850-B7B7F4D16013}"/>
              </a:ext>
            </a:extLst>
          </p:cNvPr>
          <p:cNvSpPr txBox="1">
            <a:spLocks/>
          </p:cNvSpPr>
          <p:nvPr/>
        </p:nvSpPr>
        <p:spPr>
          <a:xfrm>
            <a:off x="6598369" y="4382856"/>
            <a:ext cx="4101504" cy="510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5 minutos de preguntas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827F3F6B-F8E7-4022-8797-85E62EBACB71}"/>
              </a:ext>
            </a:extLst>
          </p:cNvPr>
          <p:cNvSpPr txBox="1">
            <a:spLocks/>
          </p:cNvSpPr>
          <p:nvPr/>
        </p:nvSpPr>
        <p:spPr>
          <a:xfrm>
            <a:off x="2124118" y="5133693"/>
            <a:ext cx="8141672" cy="510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Las preguntas deberán escribirse en el chat de </a:t>
            </a:r>
            <a:r>
              <a:rPr lang="es-ES" sz="2800" b="0" i="1" kern="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Meet</a:t>
            </a:r>
            <a:endParaRPr lang="es-ES" sz="2800" b="0" i="1" kern="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D15AE2B4-E2F9-4F63-B4A6-DAEAC0F7904C}"/>
              </a:ext>
            </a:extLst>
          </p:cNvPr>
          <p:cNvSpPr txBox="1">
            <a:spLocks/>
          </p:cNvSpPr>
          <p:nvPr/>
        </p:nvSpPr>
        <p:spPr>
          <a:xfrm>
            <a:off x="1626236" y="3714468"/>
            <a:ext cx="9836766" cy="467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Tres salas de </a:t>
            </a:r>
            <a:r>
              <a:rPr lang="es-ES" sz="2800" b="0" i="1" kern="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Meet</a:t>
            </a:r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en paralelo, no hay transmisión por </a:t>
            </a:r>
            <a:r>
              <a:rPr lang="es-ES" sz="2800" b="0" i="1" kern="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Youtube</a:t>
            </a:r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6064C6EA-CE71-4868-B54E-F0918351B461}"/>
              </a:ext>
            </a:extLst>
          </p:cNvPr>
          <p:cNvSpPr txBox="1">
            <a:spLocks/>
          </p:cNvSpPr>
          <p:nvPr/>
        </p:nvSpPr>
        <p:spPr>
          <a:xfrm>
            <a:off x="1106030" y="5992226"/>
            <a:ext cx="10224996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algn="ctr"/>
            <a:r>
              <a:rPr lang="es-ES" sz="2800" i="1" kern="0" dirty="0">
                <a:solidFill>
                  <a:schemeClr val="accent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Los autores de los trabajos deben estar conectados en el horario que su trabajo será presentado</a:t>
            </a:r>
          </a:p>
        </p:txBody>
      </p:sp>
      <p:pic>
        <p:nvPicPr>
          <p:cNvPr id="12" name="Picture 4" descr="IQUIR - CONICET Rosario">
            <a:extLst>
              <a:ext uri="{FF2B5EF4-FFF2-40B4-BE49-F238E27FC236}">
                <a16:creationId xmlns:a16="http://schemas.microsoft.com/office/drawing/2014/main" id="{762A6F8B-6707-41F0-9D7B-1121A245A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250" y="414741"/>
            <a:ext cx="1827674" cy="92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2">
            <a:extLst>
              <a:ext uri="{FF2B5EF4-FFF2-40B4-BE49-F238E27FC236}">
                <a16:creationId xmlns:a16="http://schemas.microsoft.com/office/drawing/2014/main" id="{5AACD8CC-CE26-49AE-9C97-051C69BB42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720" y="414741"/>
            <a:ext cx="2007909" cy="834111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0A59E24A-0AB8-4185-BD89-9A3A7EE03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26" y="3454503"/>
            <a:ext cx="884656" cy="72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Youtube ha cambiado su logo y estas son las razones">
            <a:extLst>
              <a:ext uri="{FF2B5EF4-FFF2-40B4-BE49-F238E27FC236}">
                <a16:creationId xmlns:a16="http://schemas.microsoft.com/office/drawing/2014/main" id="{D73669DB-FAB3-4ABD-AE7E-102EF8F2A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3454503"/>
            <a:ext cx="1091819" cy="99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C8017EFD-3EDC-4CE5-B1A0-F0A10DAD9B41}"/>
              </a:ext>
            </a:extLst>
          </p:cNvPr>
          <p:cNvCxnSpPr/>
          <p:nvPr/>
        </p:nvCxnSpPr>
        <p:spPr>
          <a:xfrm>
            <a:off x="11123629" y="3454503"/>
            <a:ext cx="707010" cy="88182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6" descr="Signo De Círculo Rojo De Micrófono Prohibido Con Un Símbolo De Micrófono  Tachado Vector PNG ,dibujos Versión, Moderno, Música PNG y Vector para  Descargar Gratis | Pngtree">
            <a:extLst>
              <a:ext uri="{FF2B5EF4-FFF2-40B4-BE49-F238E27FC236}">
                <a16:creationId xmlns:a16="http://schemas.microsoft.com/office/drawing/2014/main" id="{C86FBB3A-6B2D-4732-A134-B44917AC4A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8" t="13701" r="13345" b="14850"/>
          <a:stretch/>
        </p:blipFill>
        <p:spPr bwMode="auto">
          <a:xfrm>
            <a:off x="10649850" y="4806612"/>
            <a:ext cx="947558" cy="92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lecha: a la derecha 17">
            <a:extLst>
              <a:ext uri="{FF2B5EF4-FFF2-40B4-BE49-F238E27FC236}">
                <a16:creationId xmlns:a16="http://schemas.microsoft.com/office/drawing/2014/main" id="{CD34410C-7661-4D92-AF88-6BAA5E68149E}"/>
              </a:ext>
            </a:extLst>
          </p:cNvPr>
          <p:cNvSpPr/>
          <p:nvPr/>
        </p:nvSpPr>
        <p:spPr>
          <a:xfrm>
            <a:off x="5288437" y="4567047"/>
            <a:ext cx="970961" cy="28878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188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5D22A-7A7F-D33C-C1F7-E7014D5AF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6C0D1FBF-8908-AB25-A379-F065A48581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1" b="20886"/>
          <a:stretch/>
        </p:blipFill>
        <p:spPr>
          <a:xfrm>
            <a:off x="410769" y="257453"/>
            <a:ext cx="3592284" cy="131753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6F416B2-CAEA-1963-05AC-60F004C2F1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" r="1762"/>
          <a:stretch/>
        </p:blipFill>
        <p:spPr>
          <a:xfrm>
            <a:off x="0" y="1574985"/>
            <a:ext cx="12192000" cy="54566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C6418A55-4A75-4A5D-95FA-F12222720569}"/>
              </a:ext>
            </a:extLst>
          </p:cNvPr>
          <p:cNvSpPr txBox="1">
            <a:spLocks/>
          </p:cNvSpPr>
          <p:nvPr/>
        </p:nvSpPr>
        <p:spPr>
          <a:xfrm>
            <a:off x="4568956" y="2080376"/>
            <a:ext cx="3054088" cy="545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i="1" kern="0" dirty="0">
                <a:solidFill>
                  <a:schemeClr val="accent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Comunicación</a:t>
            </a:r>
          </a:p>
        </p:txBody>
      </p:sp>
      <p:pic>
        <p:nvPicPr>
          <p:cNvPr id="12" name="Picture 4" descr="IQUIR - CONICET Rosario">
            <a:extLst>
              <a:ext uri="{FF2B5EF4-FFF2-40B4-BE49-F238E27FC236}">
                <a16:creationId xmlns:a16="http://schemas.microsoft.com/office/drawing/2014/main" id="{762A6F8B-6707-41F0-9D7B-1121A245A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250" y="414741"/>
            <a:ext cx="1827674" cy="92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2">
            <a:extLst>
              <a:ext uri="{FF2B5EF4-FFF2-40B4-BE49-F238E27FC236}">
                <a16:creationId xmlns:a16="http://schemas.microsoft.com/office/drawing/2014/main" id="{5AACD8CC-CE26-49AE-9C97-051C69BB42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720" y="414741"/>
            <a:ext cx="2007909" cy="834111"/>
          </a:xfrm>
          <a:prstGeom prst="rect">
            <a:avLst/>
          </a:prstGeom>
        </p:spPr>
      </p:pic>
      <p:sp>
        <p:nvSpPr>
          <p:cNvPr id="19" name="Título 1">
            <a:extLst>
              <a:ext uri="{FF2B5EF4-FFF2-40B4-BE49-F238E27FC236}">
                <a16:creationId xmlns:a16="http://schemas.microsoft.com/office/drawing/2014/main" id="{CBA2D64E-7804-406B-AA4D-BC52F50DF04B}"/>
              </a:ext>
            </a:extLst>
          </p:cNvPr>
          <p:cNvSpPr txBox="1">
            <a:spLocks/>
          </p:cNvSpPr>
          <p:nvPr/>
        </p:nvSpPr>
        <p:spPr>
          <a:xfrm>
            <a:off x="1075437" y="2996214"/>
            <a:ext cx="9588638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algn="ctr"/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Todas las disertaciones, así como los videos poster flash, poseen el email del disertante o del autor del trabajo</a:t>
            </a: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5E44C515-929C-4E03-BDCC-15FB9FD106E1}"/>
              </a:ext>
            </a:extLst>
          </p:cNvPr>
          <p:cNvSpPr txBox="1">
            <a:spLocks/>
          </p:cNvSpPr>
          <p:nvPr/>
        </p:nvSpPr>
        <p:spPr>
          <a:xfrm>
            <a:off x="1150069" y="4459452"/>
            <a:ext cx="9162855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algn="ctr"/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Los videos de los días miércoles 27 y viernes 29 permanecerán disponibles en el canal de </a:t>
            </a:r>
            <a:r>
              <a:rPr lang="es-ES" sz="2800" b="0" i="1" kern="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Youtube</a:t>
            </a:r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hasta el viernes 6 de diciembre, y luego serán eliminados</a:t>
            </a:r>
          </a:p>
        </p:txBody>
      </p:sp>
      <p:pic>
        <p:nvPicPr>
          <p:cNvPr id="2050" name="Picture 2" descr="Email Vectores, Iconos, Gráficos y Fondos para Descargar Gratis">
            <a:extLst>
              <a:ext uri="{FF2B5EF4-FFF2-40B4-BE49-F238E27FC236}">
                <a16:creationId xmlns:a16="http://schemas.microsoft.com/office/drawing/2014/main" id="{1B63B055-F69E-4D02-BE1E-F3DE90C3F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168" y="2450033"/>
            <a:ext cx="1256957" cy="1256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DEFA553A-2084-4025-AAE6-911CF5E5401E}"/>
              </a:ext>
            </a:extLst>
          </p:cNvPr>
          <p:cNvSpPr txBox="1"/>
          <p:nvPr/>
        </p:nvSpPr>
        <p:spPr>
          <a:xfrm>
            <a:off x="3252248" y="5814473"/>
            <a:ext cx="63065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latin typeface="Roboto Condensed" panose="02000000000000000000" pitchFamily="2" charset="0"/>
                <a:ea typeface="Roboto Condensed" panose="02000000000000000000" pitchFamily="2" charset="0"/>
                <a:hlinkClick r:id="rId7"/>
              </a:rPr>
              <a:t>https://www.youtube.com/@meetfbioyf-09</a:t>
            </a:r>
            <a:endParaRPr lang="es-AR" sz="24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endParaRPr lang="es-AR" sz="2400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22" name="Picture 4" descr="Youtube ha cambiado su logo y estas son las razones">
            <a:extLst>
              <a:ext uri="{FF2B5EF4-FFF2-40B4-BE49-F238E27FC236}">
                <a16:creationId xmlns:a16="http://schemas.microsoft.com/office/drawing/2014/main" id="{1D11AF1E-34AD-41D3-B1FB-5160109E4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358" y="4032506"/>
            <a:ext cx="155257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37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5D22A-7A7F-D33C-C1F7-E7014D5AF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6C0D1FBF-8908-AB25-A379-F065A48581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1" b="20886"/>
          <a:stretch/>
        </p:blipFill>
        <p:spPr>
          <a:xfrm>
            <a:off x="410769" y="257453"/>
            <a:ext cx="3592284" cy="131753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6F416B2-CAEA-1963-05AC-60F004C2F1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" r="1762"/>
          <a:stretch/>
        </p:blipFill>
        <p:spPr>
          <a:xfrm>
            <a:off x="0" y="1574985"/>
            <a:ext cx="12192000" cy="545660"/>
          </a:xfrm>
          <a:prstGeom prst="rect">
            <a:avLst/>
          </a:prstGeom>
        </p:spPr>
      </p:pic>
      <p:pic>
        <p:nvPicPr>
          <p:cNvPr id="12" name="Picture 4" descr="IQUIR - CONICET Rosario">
            <a:extLst>
              <a:ext uri="{FF2B5EF4-FFF2-40B4-BE49-F238E27FC236}">
                <a16:creationId xmlns:a16="http://schemas.microsoft.com/office/drawing/2014/main" id="{762A6F8B-6707-41F0-9D7B-1121A245A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250" y="414741"/>
            <a:ext cx="1827674" cy="92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2">
            <a:extLst>
              <a:ext uri="{FF2B5EF4-FFF2-40B4-BE49-F238E27FC236}">
                <a16:creationId xmlns:a16="http://schemas.microsoft.com/office/drawing/2014/main" id="{5AACD8CC-CE26-49AE-9C97-051C69BB42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720" y="414741"/>
            <a:ext cx="2007909" cy="834111"/>
          </a:xfrm>
          <a:prstGeom prst="rect">
            <a:avLst/>
          </a:prstGeom>
        </p:spPr>
      </p:pic>
      <p:sp>
        <p:nvSpPr>
          <p:cNvPr id="15" name="Título 1">
            <a:extLst>
              <a:ext uri="{FF2B5EF4-FFF2-40B4-BE49-F238E27FC236}">
                <a16:creationId xmlns:a16="http://schemas.microsoft.com/office/drawing/2014/main" id="{4EB92A13-CB03-4827-8128-A422A33EB822}"/>
              </a:ext>
            </a:extLst>
          </p:cNvPr>
          <p:cNvSpPr txBox="1">
            <a:spLocks/>
          </p:cNvSpPr>
          <p:nvPr/>
        </p:nvSpPr>
        <p:spPr>
          <a:xfrm>
            <a:off x="2566244" y="2173948"/>
            <a:ext cx="7277492" cy="545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i="1" kern="0" dirty="0">
                <a:solidFill>
                  <a:schemeClr val="accent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Libro de resúmenes y Certificados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78E50759-3A35-455D-83A8-74D35B967F80}"/>
              </a:ext>
            </a:extLst>
          </p:cNvPr>
          <p:cNvSpPr txBox="1">
            <a:spLocks/>
          </p:cNvSpPr>
          <p:nvPr/>
        </p:nvSpPr>
        <p:spPr>
          <a:xfrm>
            <a:off x="547287" y="3240214"/>
            <a:ext cx="11097424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 libro de resúmenes en una versión preliminar estará disponible hasta el </a:t>
            </a:r>
            <a:r>
              <a:rPr lang="es-ES" sz="2800" b="0" i="1" kern="0" dirty="0">
                <a:solidFill>
                  <a:schemeClr val="accent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viernes 6 de diciembre </a:t>
            </a:r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en la página del evento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65C35792-FCB7-4C63-B0AD-1B7CE61A25BC}"/>
              </a:ext>
            </a:extLst>
          </p:cNvPr>
          <p:cNvSpPr txBox="1">
            <a:spLocks/>
          </p:cNvSpPr>
          <p:nvPr/>
        </p:nvSpPr>
        <p:spPr>
          <a:xfrm>
            <a:off x="547287" y="4190101"/>
            <a:ext cx="11097424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 detectan errores escribir a </a:t>
            </a:r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6"/>
              </a:rPr>
              <a:t>consultasbiopoli@gmail.com</a:t>
            </a:r>
            <a:endParaRPr lang="es-ES" sz="2800" b="0" i="1" kern="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18" name="Picture 2" descr="Email Vectores, Iconos, Gráficos y Fondos para Descargar Gratis">
            <a:extLst>
              <a:ext uri="{FF2B5EF4-FFF2-40B4-BE49-F238E27FC236}">
                <a16:creationId xmlns:a16="http://schemas.microsoft.com/office/drawing/2014/main" id="{80D248EC-62A2-47CE-AB34-D359BC615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674" y="3839526"/>
            <a:ext cx="1256957" cy="1256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ítulo 1">
            <a:extLst>
              <a:ext uri="{FF2B5EF4-FFF2-40B4-BE49-F238E27FC236}">
                <a16:creationId xmlns:a16="http://schemas.microsoft.com/office/drawing/2014/main" id="{68AF9407-0C4D-4917-A314-FE927207A4CD}"/>
              </a:ext>
            </a:extLst>
          </p:cNvPr>
          <p:cNvSpPr txBox="1">
            <a:spLocks/>
          </p:cNvSpPr>
          <p:nvPr/>
        </p:nvSpPr>
        <p:spPr>
          <a:xfrm>
            <a:off x="547287" y="5490562"/>
            <a:ext cx="10086147" cy="55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2800" b="0" i="1" kern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Todos los certificados serán subidos a un Drive que será compartido con los autores, disertantes y miembros de los Comités a fin que puedan descargarlos</a:t>
            </a:r>
          </a:p>
        </p:txBody>
      </p:sp>
      <p:pic>
        <p:nvPicPr>
          <p:cNvPr id="4098" name="Picture 2" descr="Google Drive - Wikipedia, la enciclopedia libre">
            <a:extLst>
              <a:ext uri="{FF2B5EF4-FFF2-40B4-BE49-F238E27FC236}">
                <a16:creationId xmlns:a16="http://schemas.microsoft.com/office/drawing/2014/main" id="{3B7AAB27-3FC9-4DB1-A3C8-1D5FE99A2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3274" y="5152656"/>
            <a:ext cx="999105" cy="89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730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5D22A-7A7F-D33C-C1F7-E7014D5AF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6C0D1FBF-8908-AB25-A379-F065A48581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1" b="20886"/>
          <a:stretch/>
        </p:blipFill>
        <p:spPr>
          <a:xfrm>
            <a:off x="410769" y="257453"/>
            <a:ext cx="3592284" cy="131753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6F416B2-CAEA-1963-05AC-60F004C2F1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" r="1762"/>
          <a:stretch/>
        </p:blipFill>
        <p:spPr>
          <a:xfrm>
            <a:off x="0" y="1574985"/>
            <a:ext cx="12192000" cy="545660"/>
          </a:xfrm>
          <a:prstGeom prst="rect">
            <a:avLst/>
          </a:prstGeom>
        </p:spPr>
      </p:pic>
      <p:pic>
        <p:nvPicPr>
          <p:cNvPr id="12" name="Picture 4" descr="IQUIR - CONICET Rosario">
            <a:extLst>
              <a:ext uri="{FF2B5EF4-FFF2-40B4-BE49-F238E27FC236}">
                <a16:creationId xmlns:a16="http://schemas.microsoft.com/office/drawing/2014/main" id="{762A6F8B-6707-41F0-9D7B-1121A245A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250" y="414741"/>
            <a:ext cx="1827674" cy="92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2">
            <a:extLst>
              <a:ext uri="{FF2B5EF4-FFF2-40B4-BE49-F238E27FC236}">
                <a16:creationId xmlns:a16="http://schemas.microsoft.com/office/drawing/2014/main" id="{5AACD8CC-CE26-49AE-9C97-051C69BB42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720" y="414741"/>
            <a:ext cx="2007909" cy="834111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32DC227F-3646-4B53-BB3B-B2499507A039}"/>
              </a:ext>
            </a:extLst>
          </p:cNvPr>
          <p:cNvSpPr txBox="1">
            <a:spLocks/>
          </p:cNvSpPr>
          <p:nvPr/>
        </p:nvSpPr>
        <p:spPr>
          <a:xfrm>
            <a:off x="4521822" y="2171297"/>
            <a:ext cx="3594656" cy="545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i="1" kern="0" dirty="0">
                <a:solidFill>
                  <a:schemeClr val="accent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Agradecimientos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C67EB22-B443-4CA1-B227-46B5E13802D2}"/>
              </a:ext>
            </a:extLst>
          </p:cNvPr>
          <p:cNvSpPr txBox="1">
            <a:spLocks/>
          </p:cNvSpPr>
          <p:nvPr/>
        </p:nvSpPr>
        <p:spPr>
          <a:xfrm>
            <a:off x="4172194" y="3988831"/>
            <a:ext cx="3847611" cy="545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i="1" kern="0" dirty="0">
                <a:solidFill>
                  <a:schemeClr val="tx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Comité Académico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5BA75447-CFE0-4493-A281-06D3F7B8E3F1}"/>
              </a:ext>
            </a:extLst>
          </p:cNvPr>
          <p:cNvSpPr txBox="1">
            <a:spLocks/>
          </p:cNvSpPr>
          <p:nvPr/>
        </p:nvSpPr>
        <p:spPr>
          <a:xfrm>
            <a:off x="4019055" y="4871763"/>
            <a:ext cx="4196402" cy="545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i="1" kern="0" dirty="0">
                <a:solidFill>
                  <a:schemeClr val="tx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Comité Organizador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C653D38-C97B-4D84-BF82-CFD539B93C1F}"/>
              </a:ext>
            </a:extLst>
          </p:cNvPr>
          <p:cNvSpPr txBox="1">
            <a:spLocks/>
          </p:cNvSpPr>
          <p:nvPr/>
        </p:nvSpPr>
        <p:spPr>
          <a:xfrm>
            <a:off x="1599259" y="3105899"/>
            <a:ext cx="9701656" cy="545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i="1" kern="0" dirty="0">
                <a:solidFill>
                  <a:schemeClr val="tx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Autores y Asistentes por hacer posible </a:t>
            </a:r>
            <a:r>
              <a:rPr lang="es-ES" sz="3200" i="1" kern="0" dirty="0" err="1">
                <a:solidFill>
                  <a:schemeClr val="tx1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Biopoli</a:t>
            </a:r>
            <a:endParaRPr lang="es-ES" sz="3200" i="1" kern="0" dirty="0">
              <a:solidFill>
                <a:schemeClr val="tx1"/>
              </a:solidFill>
              <a:latin typeface="Comic Sans MS" panose="030F0702030302020204" pitchFamily="66" charset="0"/>
              <a:ea typeface="Roboto Light" panose="02000000000000000000" pitchFamily="2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2786B25-414B-4EFD-8144-74F3EC7936B2}"/>
              </a:ext>
            </a:extLst>
          </p:cNvPr>
          <p:cNvSpPr txBox="1">
            <a:spLocks/>
          </p:cNvSpPr>
          <p:nvPr/>
        </p:nvSpPr>
        <p:spPr>
          <a:xfrm>
            <a:off x="4687967" y="5874232"/>
            <a:ext cx="3009410" cy="569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r>
              <a:rPr lang="es-ES" sz="3200" i="1" kern="0" dirty="0">
                <a:solidFill>
                  <a:srgbClr val="0070C0"/>
                </a:solidFill>
                <a:latin typeface="Comic Sans MS" panose="030F0702030302020204" pitchFamily="66" charset="0"/>
                <a:ea typeface="Roboto Light" panose="02000000000000000000" pitchFamily="2" charset="0"/>
              </a:rPr>
              <a:t>Comencemos!!</a:t>
            </a:r>
          </a:p>
        </p:txBody>
      </p:sp>
    </p:spTree>
    <p:extLst>
      <p:ext uri="{BB962C8B-B14F-4D97-AF65-F5344CB8AC3E}">
        <p14:creationId xmlns:p14="http://schemas.microsoft.com/office/powerpoint/2010/main" val="13123467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278</Words>
  <Application>Microsoft Office PowerPoint</Application>
  <PresentationFormat>Panorámica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Roboto Condensed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Maman</dc:creator>
  <cp:lastModifiedBy>Usuario</cp:lastModifiedBy>
  <cp:revision>17</cp:revision>
  <dcterms:created xsi:type="dcterms:W3CDTF">2024-11-24T23:07:00Z</dcterms:created>
  <dcterms:modified xsi:type="dcterms:W3CDTF">2024-11-25T20:40:44Z</dcterms:modified>
</cp:coreProperties>
</file>